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media/image3.jpg" ContentType="image/gif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7559675" cy="10691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6" autoAdjust="0"/>
    <p:restoredTop sz="94660"/>
  </p:normalViewPr>
  <p:slideViewPr>
    <p:cSldViewPr>
      <p:cViewPr varScale="1">
        <p:scale>
          <a:sx n="108" d="100"/>
          <a:sy n="108" d="100"/>
        </p:scale>
        <p:origin x="169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title>
      <c:tx>
        <c:rich>
          <a:bodyPr rot="0"/>
          <a:lstStyle/>
          <a:p>
            <a:pPr>
              <a:defRPr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defRPr>
            </a:pPr>
            <a:r>
              <a:rPr lang="pl-PL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Ukupni prihodi i primici planirani za 2017. godinu</a:t>
            </a:r>
          </a:p>
        </c:rich>
      </c:tx>
      <c:layout>
        <c:manualLayout>
          <c:xMode val="edge"/>
          <c:yMode val="edge"/>
          <c:x val="0.10764030248497899"/>
          <c:y val="3.5730362367769525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  <c:spPr>
        <a:solidFill>
          <a:srgbClr val="D9D9D9"/>
        </a:solidFill>
        <a:ln>
          <a:noFill/>
        </a:ln>
      </c:spPr>
    </c:floor>
    <c:sideWall>
      <c:thickness val="0"/>
    </c:sideWall>
    <c:backWall>
      <c:thickness val="0"/>
      <c:spPr>
        <a:solidFill>
          <a:srgbClr val="D9D9D9"/>
        </a:solidFill>
        <a:ln>
          <a:noFill/>
        </a:ln>
      </c:spPr>
    </c:backWall>
    <c:plotArea>
      <c:layout/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Ukupni prihodi i primici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957B-499F-AF62-E6E3ABACADEB}"/>
              </c:ext>
            </c:extLst>
          </c:dPt>
          <c:dPt>
            <c:idx val="1"/>
            <c:bubble3D val="0"/>
            <c:spPr>
              <a:solidFill>
                <a:srgbClr val="C0504D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2-957B-499F-AF62-E6E3ABACADEB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0"/>
            <c:showCatName val="0"/>
            <c:showSerName val="0"/>
            <c:showPercent val="1"/>
            <c:showBubbleSize val="1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2"/>
                <c:pt idx="0">
                  <c:v>Prihod od poslovanja</c:v>
                </c:pt>
                <c:pt idx="1">
                  <c:v>Prihod od prodaje nefinancijske imovine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0.97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7B-499F-AF62-E6E3ABACAD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solidFill>
          <a:srgbClr val="D9D9D9"/>
        </a:solidFill>
        <a:ln>
          <a:noFill/>
        </a:ln>
      </c:spPr>
    </c:plotArea>
    <c:legend>
      <c:legendPos val="r"/>
      <c:layout>
        <c:manualLayout>
          <c:xMode val="edge"/>
          <c:yMode val="edge"/>
          <c:x val="0.69147200349956295"/>
          <c:y val="0.35328302712161003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1"/>
  </c:chart>
  <c:spPr>
    <a:noFill/>
    <a:ln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Slika 36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Slika 37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r-H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r-H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r-H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Slika 75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Slika 76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r-H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sr-Latn-R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Uredite stil naslova matrice</a:t>
            </a:r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r-H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8.12.16</a:t>
            </a:r>
            <a:endParaRPr lang="hr-H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hr-H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7BB41B57-1B4D-4847-B7EB-2976D5142766}" type="slidenum">
              <a:rPr lang="hr-H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hr-H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Kliknite za uređivanje oblika teksta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Druga razina konture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Treća razina konture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Četvrta razina kontura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Peta razina kontura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Šesta razina kontura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sr-Latn-R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Uredite stil naslova matrice</a:t>
            </a:r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Kliknite za uređivanje oblika teksta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Druga razina konture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Treća razina konture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Četvrta razina kontura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Peta razina kontura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Šesta razina kontura</a:t>
            </a: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Sedma razina kontureUredite stilove teksta matrice</a:t>
            </a:r>
          </a:p>
          <a:p>
            <a:pPr marL="743040" lvl="1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sr-Latn-R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Druga razina</a:t>
            </a:r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143000" lvl="2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sr-Latn-R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Treća razina</a:t>
            </a:r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600200" lvl="3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sr-Latn-R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Četvrta razina</a:t>
            </a:r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057400" lvl="4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lang="sr-Latn-R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Peta razina</a:t>
            </a:r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r-H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8.12.16</a:t>
            </a:r>
            <a:endParaRPr lang="hr-H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hr-H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3A651219-8E74-4B19-86C8-7731F730C1B0}" type="slidenum">
              <a:rPr lang="hr-H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hr-H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681152" y="836712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sr-Latn-RS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PRIJEDLOG PRORAČUNA GRADA MALOG LOŠINJA ZA 2017. GODINU</a:t>
            </a:r>
          </a:p>
        </p:txBody>
      </p:sp>
      <p:sp>
        <p:nvSpPr>
          <p:cNvPr id="79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endParaRPr lang="hr-H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84" y="2492896"/>
            <a:ext cx="7772040" cy="38860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sr-Latn-R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00104 USTANOVE U KULTURI</a:t>
            </a:r>
          </a:p>
        </p:txBody>
      </p:sp>
      <p:graphicFrame>
        <p:nvGraphicFramePr>
          <p:cNvPr id="102" name="Table 2"/>
          <p:cNvGraphicFramePr/>
          <p:nvPr>
            <p:extLst>
              <p:ext uri="{D42A27DB-BD31-4B8C-83A1-F6EECF244321}">
                <p14:modId xmlns:p14="http://schemas.microsoft.com/office/powerpoint/2010/main" val="699601333"/>
              </p:ext>
            </p:extLst>
          </p:nvPr>
        </p:nvGraphicFramePr>
        <p:xfrm>
          <a:off x="457200" y="1600200"/>
          <a:ext cx="8229240" cy="2103120"/>
        </p:xfrm>
        <a:graphic>
          <a:graphicData uri="http://schemas.openxmlformats.org/drawingml/2006/table">
            <a:tbl>
              <a:tblPr/>
              <a:tblGrid>
                <a:gridCol w="4114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USTANOVA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PLANIRANA SREDSTVA za 2017.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Pučko otvoreno učilište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1.783.000,00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Gradska knjižnica i čitaonica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1.518.100,00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Lošinjski muzej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1.696.075,00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Muzej Apoksiomena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4.548.200,00 kn</a:t>
                      </a:r>
                    </a:p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(Ministarstvo kulture 2.232.000,00 kn)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72320"/>
            <a:ext cx="782408" cy="845000"/>
          </a:xfrm>
          <a:prstGeom prst="rect">
            <a:avLst/>
          </a:prstGeom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74" y="4293096"/>
            <a:ext cx="4037898" cy="1894317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168" y="4328092"/>
            <a:ext cx="3024336" cy="18593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sr-Latn-R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00105 SPORT I TEHNIČKA KULTURA</a:t>
            </a:r>
          </a:p>
        </p:txBody>
      </p:sp>
      <p:sp>
        <p:nvSpPr>
          <p:cNvPr id="104" name="TextShape 2"/>
          <p:cNvSpPr txBox="1"/>
          <p:nvPr/>
        </p:nvSpPr>
        <p:spPr>
          <a:xfrm>
            <a:off x="599728" y="1700808"/>
            <a:ext cx="7500664" cy="367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 A05 1114 – Razvoj sporta i rekreacije  1.698.000,00 kn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Sportski klubovi: 850.000,00 kn  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Za upravljanje sportskom dvoranom: 143.000,00 kn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Za održavanje dječjih i sportskih igrališta: 260.000,00 kn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Za pokroviteljstva sportskih manifestacija: 325.000,00 kn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Kapitalni projekt – izgradnja školske sportske dvorane – realizacija nakon prodaje zgrade stare osnovne škole (14 mil. kn)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 A05 1115 – Programska aktivnost tehničke kulture</a:t>
            </a: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Planirana sredstva: 45.000,00 kn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Ukupno planirana sredstva: </a:t>
            </a: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1.743.000,00 kn   42% </a:t>
            </a:r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Strelica dolje 1"/>
          <p:cNvSpPr/>
          <p:nvPr/>
        </p:nvSpPr>
        <p:spPr>
          <a:xfrm>
            <a:off x="5868144" y="5301208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7984" y="692696"/>
            <a:ext cx="782408" cy="84500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797152"/>
            <a:ext cx="2476872" cy="18576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sr-Latn-R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00106 ZDRAVSTVO I SOCIJALNA SKRB</a:t>
            </a:r>
          </a:p>
        </p:txBody>
      </p:sp>
      <p:graphicFrame>
        <p:nvGraphicFramePr>
          <p:cNvPr id="106" name="Table 2"/>
          <p:cNvGraphicFramePr/>
          <p:nvPr>
            <p:extLst>
              <p:ext uri="{D42A27DB-BD31-4B8C-83A1-F6EECF244321}">
                <p14:modId xmlns:p14="http://schemas.microsoft.com/office/powerpoint/2010/main" val="402429233"/>
              </p:ext>
            </p:extLst>
          </p:nvPr>
        </p:nvGraphicFramePr>
        <p:xfrm>
          <a:off x="295200" y="1791360"/>
          <a:ext cx="8229240" cy="3749040"/>
        </p:xfrm>
        <a:graphic>
          <a:graphicData uri="http://schemas.openxmlformats.org/drawingml/2006/table">
            <a:tbl>
              <a:tblPr/>
              <a:tblGrid>
                <a:gridCol w="4114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320">
                <a:tc>
                  <a:txBody>
                    <a:bodyPr/>
                    <a:lstStyle/>
                    <a:p>
                      <a:r>
                        <a:rPr lang="hr-HR" sz="1800" b="1" strike="noStrike" spc="-1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Program 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strike="noStrike" spc="-1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Plan za 2017. godinu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Subvencije 300-</a:t>
                      </a:r>
                      <a:r>
                        <a:rPr lang="hr-HR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tinjak</a:t>
                      </a:r>
                      <a:r>
                        <a:rPr lang="hr-H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studenata (autobusne karte)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270.000,00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Naknade za novorođenu djecu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350.000,00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Subvencija zimnice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 50.000,00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Interventne mjere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120.000,00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Ostale subvencije (stanovanje, voda, el.energija,  komunalna naknada, pomoći...)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848.000,00kn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Projekt međugeneracijske solidarnosti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130.000,00kn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Jednokratne naknade umirovljenicima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173.000,00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7" name="TextShape 3"/>
          <p:cNvSpPr txBox="1"/>
          <p:nvPr/>
        </p:nvSpPr>
        <p:spPr>
          <a:xfrm>
            <a:off x="576000" y="1229760"/>
            <a:ext cx="7848000" cy="68707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Socijalni program 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TextShape 4"/>
          <p:cNvSpPr txBox="1"/>
          <p:nvPr/>
        </p:nvSpPr>
        <p:spPr>
          <a:xfrm>
            <a:off x="457200" y="5760000"/>
            <a:ext cx="7462800" cy="60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Sveukupno za realizaciju programa socijalne skrbi planiraju se sredstva u visini od </a:t>
            </a: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2.076.000,00 kn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796" y="572320"/>
            <a:ext cx="782408" cy="84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552600" y="720000"/>
            <a:ext cx="6107632" cy="36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sr-Latn-R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00106    ZDRAVSTVO I SOCIJALNA SKRB</a:t>
            </a:r>
          </a:p>
        </p:txBody>
      </p:sp>
      <p:sp>
        <p:nvSpPr>
          <p:cNvPr id="3" name="TekstniOkvir 2"/>
          <p:cNvSpPr txBox="1"/>
          <p:nvPr/>
        </p:nvSpPr>
        <p:spPr>
          <a:xfrm>
            <a:off x="552600" y="1628800"/>
            <a:ext cx="79078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b="1" dirty="0"/>
              <a:t>Zdravstvo</a:t>
            </a:r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Zdravstvenim ustanovama se osigurava financijska podrška:</a:t>
            </a:r>
          </a:p>
          <a:p>
            <a:endParaRPr lang="hr-H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Dom zdravlja PGŽ, ispostava Mali Lošinj: 503.100,00 kn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Zavod za javno zdravstvo PGŽ:  30.000,00 kn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Zavod za hitnu medicinu PGŽ: 45.000,00 kn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/>
          </a:p>
          <a:p>
            <a:r>
              <a:rPr lang="hr-HR" dirty="0"/>
              <a:t>Ukupno potreba sredstva za program: </a:t>
            </a:r>
            <a:r>
              <a:rPr lang="hr-HR" b="1" dirty="0"/>
              <a:t>1.138.100,00 kn   </a:t>
            </a:r>
            <a:r>
              <a:rPr lang="hr-HR" dirty="0"/>
              <a:t>- 9%</a:t>
            </a:r>
          </a:p>
        </p:txBody>
      </p:sp>
      <p:sp>
        <p:nvSpPr>
          <p:cNvPr id="4" name="Strelica dolje 3"/>
          <p:cNvSpPr/>
          <p:nvPr/>
        </p:nvSpPr>
        <p:spPr>
          <a:xfrm>
            <a:off x="6927968" y="4145384"/>
            <a:ext cx="144016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657500"/>
            <a:ext cx="782408" cy="8450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052" y="4797152"/>
            <a:ext cx="3394360" cy="1503216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595900"/>
            <a:ext cx="1905719" cy="19057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000" b="1" dirty="0"/>
              <a:t>00201 UPRAVNI ODJEL ZA FINANCIJE, TURIZAM I GOSPODARSTVO</a:t>
            </a:r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301311"/>
              </p:ext>
            </p:extLst>
          </p:nvPr>
        </p:nvGraphicFramePr>
        <p:xfrm>
          <a:off x="395535" y="1397000"/>
          <a:ext cx="8280921" cy="5205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0349">
                <a:tc>
                  <a:txBody>
                    <a:bodyPr/>
                    <a:lstStyle/>
                    <a:p>
                      <a:r>
                        <a:rPr lang="hr-HR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PLANIRANA SREDSTVA ZA 2017.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536">
                <a:tc>
                  <a:txBody>
                    <a:bodyPr/>
                    <a:lstStyle/>
                    <a:p>
                      <a:r>
                        <a:rPr lang="hr-HR" sz="1400" dirty="0"/>
                        <a:t>Financijski</a:t>
                      </a:r>
                      <a:r>
                        <a:rPr lang="hr-HR" sz="1400" baseline="0" dirty="0"/>
                        <a:t> rashodi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/>
                        <a:t>Financiranje bankarskih usluga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/>
                        <a:t>Usluge</a:t>
                      </a:r>
                      <a:r>
                        <a:rPr lang="hr-HR" sz="1400" baseline="0" dirty="0"/>
                        <a:t> porezne uprave i FINA-e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otplata zajmova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/>
                        <a:t>3.435.000,00</a:t>
                      </a:r>
                      <a:r>
                        <a:rPr lang="hr-HR" sz="1400" b="1" baseline="0" dirty="0"/>
                        <a:t> kn</a:t>
                      </a:r>
                      <a:endParaRPr lang="hr-H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5753">
                <a:tc>
                  <a:txBody>
                    <a:bodyPr/>
                    <a:lstStyle/>
                    <a:p>
                      <a:r>
                        <a:rPr lang="hr-HR" sz="1400" dirty="0"/>
                        <a:t>Poticanje razvoja turizma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Udruženo oglašavanje s </a:t>
                      </a:r>
                      <a:r>
                        <a:rPr lang="hr-HR" sz="1400" baseline="0" dirty="0" err="1"/>
                        <a:t>avio</a:t>
                      </a:r>
                      <a:r>
                        <a:rPr lang="hr-HR" sz="1400" baseline="0" dirty="0"/>
                        <a:t> – prijevoznicima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Projekt razvoja zdravstvenog turizma (suradnja s TZ)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/>
                        <a:t>408.000,00kn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2536">
                <a:tc>
                  <a:txBody>
                    <a:bodyPr/>
                    <a:lstStyle/>
                    <a:p>
                      <a:r>
                        <a:rPr lang="hr-HR" sz="1400" dirty="0"/>
                        <a:t>Jačanje gospodarstva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/>
                        <a:t>Projekt „Mala</a:t>
                      </a:r>
                      <a:r>
                        <a:rPr lang="hr-HR" sz="1400" baseline="0" dirty="0"/>
                        <a:t> barka 2”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Subvencioniranje poduzetnika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 err="1"/>
                        <a:t>Eu</a:t>
                      </a:r>
                      <a:r>
                        <a:rPr lang="hr-HR" sz="1400" baseline="0" dirty="0"/>
                        <a:t> projekti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Poduzetnički inkubator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/>
                        <a:t>853.625,00 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408">
                <a:tc>
                  <a:txBody>
                    <a:bodyPr/>
                    <a:lstStyle/>
                    <a:p>
                      <a:r>
                        <a:rPr lang="hr-HR" sz="1400" dirty="0"/>
                        <a:t>Potpora</a:t>
                      </a:r>
                      <a:r>
                        <a:rPr lang="hr-HR" sz="1400" baseline="0" dirty="0"/>
                        <a:t> poljoprivrednicima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-</a:t>
                      </a:r>
                      <a:r>
                        <a:rPr lang="hr-HR" sz="1400" baseline="0" dirty="0"/>
                        <a:t>     Bespovratna subvencija 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/>
                        <a:t>70.000,00</a:t>
                      </a:r>
                      <a:r>
                        <a:rPr lang="hr-HR" sz="1400" b="1" baseline="0" dirty="0"/>
                        <a:t> kn</a:t>
                      </a:r>
                      <a:endParaRPr lang="hr-HR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5753">
                <a:tc>
                  <a:txBody>
                    <a:bodyPr/>
                    <a:lstStyle/>
                    <a:p>
                      <a:r>
                        <a:rPr lang="hr-HR" sz="1400" dirty="0"/>
                        <a:t>Održavanje prometnih</a:t>
                      </a:r>
                      <a:r>
                        <a:rPr lang="hr-HR" sz="1400" baseline="0" dirty="0"/>
                        <a:t> linija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/>
                        <a:t>Izjednačavanje</a:t>
                      </a:r>
                      <a:r>
                        <a:rPr lang="hr-HR" sz="1400" baseline="0" dirty="0"/>
                        <a:t> uvjeta     življenja u malim mjestima sa središtem Grada ML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/>
                        <a:t>120.000,00 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31456"/>
            <a:ext cx="782408" cy="8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58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00302 UPRAVNI ODJEL ZA KOMUNALNI SUSTAV, PROSTORNO PLANIRANJE I ZAŠTITU OKOLIŠA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52074"/>
              </p:ext>
            </p:extLst>
          </p:nvPr>
        </p:nvGraphicFramePr>
        <p:xfrm>
          <a:off x="539553" y="1397000"/>
          <a:ext cx="8064894" cy="4624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8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2791">
                <a:tc>
                  <a:txBody>
                    <a:bodyPr/>
                    <a:lstStyle/>
                    <a:p>
                      <a:r>
                        <a:rPr lang="hr-HR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PLANIRANA</a:t>
                      </a:r>
                      <a:r>
                        <a:rPr lang="hr-HR" baseline="0" dirty="0"/>
                        <a:t> SREDSTVA ZA 2017.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8373">
                <a:tc>
                  <a:txBody>
                    <a:bodyPr/>
                    <a:lstStyle/>
                    <a:p>
                      <a:r>
                        <a:rPr lang="hr-HR" dirty="0"/>
                        <a:t>Prostorno</a:t>
                      </a:r>
                      <a:r>
                        <a:rPr lang="hr-HR" baseline="0" dirty="0"/>
                        <a:t> uređenje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UPU Mali Lošinj, izmjene i dopune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UPU Veli Lošinj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PPUG Mali Lošinj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UPU </a:t>
                      </a:r>
                      <a:r>
                        <a:rPr lang="hr-HR" sz="1400" baseline="0" dirty="0" err="1"/>
                        <a:t>Ćunski</a:t>
                      </a:r>
                      <a:r>
                        <a:rPr lang="hr-HR" sz="1400" baseline="0" dirty="0"/>
                        <a:t>,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UPU </a:t>
                      </a:r>
                      <a:r>
                        <a:rPr lang="hr-HR" sz="1400" baseline="0" dirty="0" err="1"/>
                        <a:t>Ustrine</a:t>
                      </a:r>
                      <a:endParaRPr lang="hr-HR" sz="1400" baseline="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UPU Punta križa (</a:t>
                      </a:r>
                      <a:r>
                        <a:rPr lang="hr-HR" sz="1400" baseline="0" dirty="0" err="1"/>
                        <a:t>Preslop</a:t>
                      </a:r>
                      <a:r>
                        <a:rPr lang="hr-HR" sz="1400" baseline="0" dirty="0"/>
                        <a:t>, </a:t>
                      </a:r>
                      <a:r>
                        <a:rPr lang="hr-HR" sz="1400" baseline="0" dirty="0" err="1"/>
                        <a:t>Matalda</a:t>
                      </a:r>
                      <a:r>
                        <a:rPr lang="hr-HR" sz="1400" baseline="0" dirty="0"/>
                        <a:t>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UPU </a:t>
                      </a:r>
                      <a:r>
                        <a:rPr lang="hr-HR" sz="1400" baseline="0" dirty="0" err="1"/>
                        <a:t>Čikat</a:t>
                      </a:r>
                      <a:endParaRPr lang="hr-HR" sz="1400" baseline="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Održavanje GIS-a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dirty="0"/>
                        <a:t>1.010.000,00 kn</a:t>
                      </a:r>
                    </a:p>
                    <a:p>
                      <a:r>
                        <a:rPr lang="hr-HR" sz="1800" b="1" dirty="0"/>
                        <a:t>(310.000,00 kn kapitalne donacije privatnih osoba</a:t>
                      </a:r>
                      <a:r>
                        <a:rPr lang="hr-HR" sz="1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3124">
                <a:tc>
                  <a:txBody>
                    <a:bodyPr/>
                    <a:lstStyle/>
                    <a:p>
                      <a:r>
                        <a:rPr lang="hr-HR" dirty="0"/>
                        <a:t>Razvoj</a:t>
                      </a:r>
                      <a:r>
                        <a:rPr lang="hr-HR" baseline="0" dirty="0"/>
                        <a:t> i upravljanje sustava vodoopskrbe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/>
                        <a:t>Projekt</a:t>
                      </a:r>
                      <a:r>
                        <a:rPr lang="hr-HR" sz="1400" baseline="0" dirty="0"/>
                        <a:t> Jadran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Projekt </a:t>
                      </a:r>
                      <a:r>
                        <a:rPr lang="hr-HR" sz="1400" baseline="0" dirty="0" err="1"/>
                        <a:t>oborinske</a:t>
                      </a:r>
                      <a:r>
                        <a:rPr lang="hr-HR" sz="1400" baseline="0" dirty="0"/>
                        <a:t> odvodnje ulice Studenac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Projekt vodovoda i odvodnje otoka Unije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/>
                        <a:t>Projekt odvodnje otpadnih voda Ilovik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dirty="0"/>
                        <a:t>1.656.455,00 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343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00302 UPRAVNI ODJEL ZA KOMUNALNI SUSTAV, PROSTORNO PLANIRANJE I ZAŠTITU OKOLIŠA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48009"/>
              </p:ext>
            </p:extLst>
          </p:nvPr>
        </p:nvGraphicFramePr>
        <p:xfrm>
          <a:off x="539553" y="1397000"/>
          <a:ext cx="8136903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7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7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1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PLANIRANA</a:t>
                      </a:r>
                      <a:r>
                        <a:rPr lang="hr-HR" baseline="0" dirty="0"/>
                        <a:t> SREDSTVA ZA 2017. GODINU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Izgradnja</a:t>
                      </a:r>
                      <a:r>
                        <a:rPr lang="hr-HR" baseline="0" dirty="0"/>
                        <a:t> i uređenje komunalne infrastrukture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dirty="0"/>
                        <a:t>Pristupna cesta u </a:t>
                      </a:r>
                      <a:r>
                        <a:rPr lang="hr-HR" sz="1200" dirty="0" err="1"/>
                        <a:t>sladišno</a:t>
                      </a:r>
                      <a:r>
                        <a:rPr lang="hr-HR" sz="1200" dirty="0"/>
                        <a:t> – </a:t>
                      </a:r>
                      <a:r>
                        <a:rPr lang="hr-HR" sz="1200" dirty="0" err="1"/>
                        <a:t>serivisnoj</a:t>
                      </a:r>
                      <a:r>
                        <a:rPr lang="hr-HR" sz="1200" dirty="0"/>
                        <a:t> zoni Kalvarija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dirty="0"/>
                        <a:t>Proširenje javne rasvjete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dirty="0" err="1"/>
                        <a:t>Parterno</a:t>
                      </a:r>
                      <a:r>
                        <a:rPr lang="hr-HR" sz="1200" baseline="0" dirty="0"/>
                        <a:t> uređenje Suska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aseline="0" dirty="0"/>
                        <a:t>Cesta </a:t>
                      </a:r>
                      <a:r>
                        <a:rPr lang="hr-HR" sz="1200" baseline="0" dirty="0" err="1"/>
                        <a:t>Malin</a:t>
                      </a:r>
                      <a:r>
                        <a:rPr lang="hr-HR" sz="1200" baseline="0" dirty="0"/>
                        <a:t>, </a:t>
                      </a:r>
                      <a:r>
                        <a:rPr lang="hr-HR" sz="1200" baseline="0" dirty="0" err="1"/>
                        <a:t>Šestavine</a:t>
                      </a:r>
                      <a:r>
                        <a:rPr lang="hr-HR" sz="1200" baseline="0" dirty="0"/>
                        <a:t>, Rukavić, </a:t>
                      </a:r>
                      <a:r>
                        <a:rPr lang="hr-HR" sz="1200" baseline="0" dirty="0" err="1"/>
                        <a:t>Zagazinjine</a:t>
                      </a:r>
                      <a:r>
                        <a:rPr lang="hr-HR" sz="1200" baseline="0" dirty="0"/>
                        <a:t>, Veli Lošinj, Kalvarija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aseline="0" dirty="0"/>
                        <a:t>Biciklistička staza „</a:t>
                      </a:r>
                      <a:r>
                        <a:rPr lang="hr-HR" sz="1200" baseline="0" dirty="0" err="1"/>
                        <a:t>Apsyrtides</a:t>
                      </a:r>
                      <a:r>
                        <a:rPr lang="hr-HR" sz="1200" baseline="0" dirty="0"/>
                        <a:t>”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aseline="0" dirty="0"/>
                        <a:t>Sanacija ulice Studenac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="1" baseline="0" dirty="0"/>
                        <a:t>Izgradnja rive na Susku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aseline="0" dirty="0"/>
                        <a:t>Projekt odvodnje </a:t>
                      </a:r>
                      <a:r>
                        <a:rPr lang="hr-HR" sz="1200" baseline="0" dirty="0" err="1"/>
                        <a:t>oborinske</a:t>
                      </a:r>
                      <a:r>
                        <a:rPr lang="hr-HR" sz="1200" baseline="0" dirty="0"/>
                        <a:t> vode – Poljana – </a:t>
                      </a:r>
                      <a:r>
                        <a:rPr lang="hr-HR" sz="1200" baseline="0" dirty="0" err="1"/>
                        <a:t>Artatore</a:t>
                      </a:r>
                      <a:r>
                        <a:rPr lang="hr-HR" sz="1200" baseline="0" dirty="0"/>
                        <a:t> - </a:t>
                      </a:r>
                      <a:r>
                        <a:rPr lang="hr-HR" sz="1200" baseline="0" dirty="0" err="1"/>
                        <a:t>Ćunski</a:t>
                      </a:r>
                      <a:endParaRPr lang="hr-HR" sz="1200" baseline="0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hr-HR" sz="1200" baseline="0" dirty="0"/>
                    </a:p>
                    <a:p>
                      <a:pPr marL="0" indent="0">
                        <a:buFontTx/>
                        <a:buNone/>
                      </a:pPr>
                      <a:endParaRPr lang="hr-HR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7.398.000,00 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Održavanja komunalne </a:t>
                      </a:r>
                      <a:r>
                        <a:rPr lang="hr-HR" dirty="0" err="1"/>
                        <a:t>infrasrtukture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="1" dirty="0"/>
                        <a:t>Javna</a:t>
                      </a:r>
                      <a:r>
                        <a:rPr lang="hr-HR" sz="1200" b="1" baseline="0" dirty="0"/>
                        <a:t> rasvjeta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="1" baseline="0" dirty="0"/>
                        <a:t>Zelene površine i fontane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="1" baseline="0" dirty="0"/>
                        <a:t>Čišćenje javno – prometnih površina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="1" i="0" baseline="0" dirty="0"/>
                        <a:t>Pomorsko dobro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i="0" baseline="0" dirty="0"/>
                        <a:t>Nerazvrstane ces</a:t>
                      </a:r>
                      <a:r>
                        <a:rPr lang="hr-HR" sz="1200" baseline="0" dirty="0"/>
                        <a:t>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aseline="0" dirty="0"/>
                        <a:t>Komunalni prioriteti u naseljima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aseline="0" dirty="0"/>
                        <a:t>Održavanje opreme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12.966.750,00 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736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00302 UPRAVNI ODJEL ZA KOMUNALNI SUSTAV, PROSTORNO PLANIRANJE I ZAŠTITU OKOLIŠA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143627"/>
              </p:ext>
            </p:extLst>
          </p:nvPr>
        </p:nvGraphicFramePr>
        <p:xfrm>
          <a:off x="611560" y="1628800"/>
          <a:ext cx="799288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PLANIRANA</a:t>
                      </a:r>
                      <a:r>
                        <a:rPr lang="hr-HR" baseline="0" dirty="0"/>
                        <a:t> SREDSTVA ZA 2017. GODINU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Programska</a:t>
                      </a:r>
                      <a:r>
                        <a:rPr lang="hr-HR" baseline="0" dirty="0"/>
                        <a:t> aktivnost odjela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dirty="0"/>
                        <a:t>Financiranje prijevoza</a:t>
                      </a:r>
                      <a:r>
                        <a:rPr lang="hr-HR" sz="1200" baseline="0" dirty="0"/>
                        <a:t> Mali Lošinj – </a:t>
                      </a:r>
                      <a:r>
                        <a:rPr lang="hr-HR" sz="1200" baseline="0" dirty="0" err="1"/>
                        <a:t>Mrtvaška</a:t>
                      </a:r>
                      <a:r>
                        <a:rPr lang="hr-HR" sz="1200" baseline="0" dirty="0"/>
                        <a:t>  - Mali Lošinj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="1" baseline="0" dirty="0"/>
                        <a:t>Za </a:t>
                      </a:r>
                      <a:r>
                        <a:rPr lang="hr-HR" sz="1200" b="1" baseline="0" dirty="0" err="1"/>
                        <a:t>provednu</a:t>
                      </a:r>
                      <a:r>
                        <a:rPr lang="hr-HR" sz="1200" b="1" baseline="0" dirty="0"/>
                        <a:t> natječaja, zakupljivanje prostora radi smještaja predmeta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200" baseline="0" dirty="0"/>
                        <a:t>Procjene elaborati, pričuva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640.000,00 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Održavanje i izgradnja stambenog fonda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b="1" dirty="0"/>
                        <a:t>Projekt</a:t>
                      </a:r>
                      <a:r>
                        <a:rPr lang="hr-HR" sz="1200" b="1" baseline="0" dirty="0"/>
                        <a:t> stanogradnje APN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baseline="0" dirty="0"/>
                        <a:t>Projekt stanogradnje na području GML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baseline="0" dirty="0"/>
                        <a:t>Tekuće i investicijsko održavanje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1.760.000,00 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Gospodarenje</a:t>
                      </a:r>
                      <a:r>
                        <a:rPr lang="hr-HR" baseline="0" dirty="0"/>
                        <a:t> poslovnim prostorima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dirty="0"/>
                        <a:t>Upravljanje i rekonstrukcija   postojećih</a:t>
                      </a:r>
                      <a:r>
                        <a:rPr lang="hr-HR" sz="1200" baseline="0" dirty="0"/>
                        <a:t> poslovnih prostora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1.045.000,00</a:t>
                      </a:r>
                      <a:r>
                        <a:rPr lang="hr-HR" b="1" baseline="0" dirty="0"/>
                        <a:t> kn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Intervencijski</a:t>
                      </a:r>
                      <a:r>
                        <a:rPr lang="hr-HR" baseline="0" dirty="0"/>
                        <a:t> programi i zalihe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baseline="0" dirty="0"/>
                        <a:t>Osiguranje sredstva za hitne slučajeve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100.000,00 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Zaštita okoliša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baseline="0" dirty="0"/>
                        <a:t>Održivo gospodarenje otpadom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baseline="0" dirty="0"/>
                        <a:t> prijevoz komunalnog otpada s otoka i naselja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b="1" baseline="0" dirty="0"/>
                        <a:t>Sanacija odlagališta Kalvarija</a:t>
                      </a:r>
                      <a:endParaRPr lang="hr-H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7.660.000,00 kn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737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600" b="1" dirty="0"/>
              <a:t>00303 JAVNA SIGURNOST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467544" y="1700808"/>
            <a:ext cx="783855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b="1" dirty="0"/>
              <a:t>Program A11 1137 – Organiziranje i provođenje zaštite i spašavanja</a:t>
            </a:r>
          </a:p>
          <a:p>
            <a:endParaRPr lang="hr-HR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b="1" dirty="0"/>
              <a:t>Sredstva za realizaciju programa: 5.412.000,00 kn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hr-HR" b="1" dirty="0"/>
          </a:p>
          <a:p>
            <a:r>
              <a:rPr lang="hr-HR" b="1" dirty="0"/>
              <a:t>Planirana sredstva odnose se na funkcioniranje: </a:t>
            </a:r>
          </a:p>
          <a:p>
            <a:endParaRPr lang="hr-HR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Javne vatrogasne postrojbe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Gradske vatrogasne zajednice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/>
              <a:t>Gorske službe spašavanja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48680"/>
            <a:ext cx="782408" cy="8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151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sr-Latn-RS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UKUPNI PRIHODI I PRIMICI PRORAČUNA GRADA MALOG LOŠINJA ZA 2017. GODINU</a:t>
            </a:r>
            <a:endParaRPr lang="sr-Latn-R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sr-Latn-R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Ukupni prihodi i primici planiraju se u iznosu od </a:t>
            </a:r>
            <a:r>
              <a:rPr lang="sr-Latn-R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81.443.356,00 </a:t>
            </a:r>
            <a:r>
              <a:rPr lang="sr-Latn-R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kn</a:t>
            </a:r>
            <a:r>
              <a:rPr lang="sr-Latn-R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</a:t>
            </a:r>
            <a:r>
              <a:rPr lang="sr-Latn-R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-    11%</a:t>
            </a:r>
          </a:p>
          <a:p>
            <a:pPr>
              <a:lnSpc>
                <a:spcPct val="100000"/>
              </a:lnSpc>
            </a:pPr>
            <a:endParaRPr lang="sr-Latn-R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sr-Latn-R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</a:t>
            </a:r>
          </a:p>
        </p:txBody>
      </p:sp>
      <p:sp>
        <p:nvSpPr>
          <p:cNvPr id="82" name="CustomShape 3"/>
          <p:cNvSpPr/>
          <p:nvPr/>
        </p:nvSpPr>
        <p:spPr>
          <a:xfrm>
            <a:off x="5940000" y="2268000"/>
            <a:ext cx="215640" cy="2876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83" name="Table 4"/>
          <p:cNvGraphicFramePr/>
          <p:nvPr>
            <p:extLst>
              <p:ext uri="{D42A27DB-BD31-4B8C-83A1-F6EECF244321}">
                <p14:modId xmlns:p14="http://schemas.microsoft.com/office/powerpoint/2010/main" val="2494065032"/>
              </p:ext>
            </p:extLst>
          </p:nvPr>
        </p:nvGraphicFramePr>
        <p:xfrm>
          <a:off x="683568" y="3717032"/>
          <a:ext cx="3999600" cy="1949400"/>
        </p:xfrm>
        <a:graphic>
          <a:graphicData uri="http://schemas.openxmlformats.org/drawingml/2006/table">
            <a:tbl>
              <a:tblPr/>
              <a:tblGrid>
                <a:gridCol w="199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UKUPNI PRIHODI I PRIMICI</a:t>
                      </a:r>
                      <a:endParaRPr lang="hr-H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81.443.356,00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Prihodi poslovanja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77.961.356,00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Prihodi od prodaje nefinancijske imovine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3.482.000,00kn</a:t>
                      </a:r>
                      <a:endParaRPr lang="hr-H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4" name="Grafikon 5"/>
          <p:cNvGraphicFramePr/>
          <p:nvPr>
            <p:extLst>
              <p:ext uri="{D42A27DB-BD31-4B8C-83A1-F6EECF244321}">
                <p14:modId xmlns:p14="http://schemas.microsoft.com/office/powerpoint/2010/main" val="852192808"/>
              </p:ext>
            </p:extLst>
          </p:nvPr>
        </p:nvGraphicFramePr>
        <p:xfrm>
          <a:off x="5004048" y="3501008"/>
          <a:ext cx="4067640" cy="2132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Slika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032" y="855808"/>
            <a:ext cx="782408" cy="84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sr-Latn-RS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Pregled planiranih prihoda i primitaka u 2017. godini</a:t>
            </a:r>
            <a:endParaRPr lang="sr-Latn-R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graphicFrame>
        <p:nvGraphicFramePr>
          <p:cNvPr id="86" name="Table 2"/>
          <p:cNvGraphicFramePr/>
          <p:nvPr/>
        </p:nvGraphicFramePr>
        <p:xfrm>
          <a:off x="467640" y="1196640"/>
          <a:ext cx="7992360" cy="5534280"/>
        </p:xfrm>
        <a:graphic>
          <a:graphicData uri="http://schemas.openxmlformats.org/drawingml/2006/table">
            <a:tbl>
              <a:tblPr/>
              <a:tblGrid>
                <a:gridCol w="199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8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VRSTA PRIHODA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Plan 2016.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Plan 2017.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Indeks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Prihodi od poreza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31.227.661,00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31.225.788,00kn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100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Pomoći iz inozemstva i iz proračuna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14.046.470,00kn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14.768.075,00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105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Prihodi imovine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8.669.343,00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7.486.800,00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86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Prihodi od administrativnih pristojbi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21.657.797,00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16.832.000,00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78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4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Prihodi iz nadležnog proračuna i od HZZO- pror. korisnici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2.232.000,00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sr-Latn-R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Ostali prihodi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4.200.395,00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5.176.693,00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123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Kazne, upravne mjere i ostalo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236.250,00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240.000,00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102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54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Prihodi od prodaje nefinancijske imovine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11.597.235,00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3.482.000,00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30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3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UKUPNI PRIHODI I PRIMICI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400" b="1" strike="noStrike" spc="-1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91.635.151,00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81.443.356,00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89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sr-Latn-R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UKUPNI RASHODI I IZDACI PRORAČUNA GRADA MALOG LOŠINJA ZA 2017. GODINU</a:t>
            </a:r>
            <a:endParaRPr lang="sr-Latn-R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sr-Latn-RS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Ukupni rashodi poslovanja i rashodi za nabavu nefinancijske imovine</a:t>
            </a: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planiraju se u visini </a:t>
            </a:r>
            <a:r>
              <a:rPr lang="sr-Latn-RS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79.759.811,00 kn    </a:t>
            </a:r>
            <a:r>
              <a:rPr lang="sr-Latn-R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  17%</a:t>
            </a:r>
          </a:p>
          <a:p>
            <a:pPr>
              <a:lnSpc>
                <a:spcPct val="100000"/>
              </a:lnSpc>
            </a:pPr>
            <a:endParaRPr lang="sr-Latn-R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CustomShape 3"/>
          <p:cNvSpPr/>
          <p:nvPr/>
        </p:nvSpPr>
        <p:spPr>
          <a:xfrm>
            <a:off x="6294960" y="2745720"/>
            <a:ext cx="215640" cy="3596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90" name="Table 4"/>
          <p:cNvGraphicFramePr/>
          <p:nvPr/>
        </p:nvGraphicFramePr>
        <p:xfrm>
          <a:off x="899640" y="3501000"/>
          <a:ext cx="6912360" cy="2448000"/>
        </p:xfrm>
        <a:graphic>
          <a:graphicData uri="http://schemas.openxmlformats.org/drawingml/2006/table">
            <a:tbl>
              <a:tblPr/>
              <a:tblGrid>
                <a:gridCol w="4179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VRSTE RASHODA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PLAN RASHODA 2017.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Rashodi poslovanja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60.180.311,00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Rashodi za nabavu nefinancijske imovne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19.579.500,00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Izdaci za financijsku imovinu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2.500.000,00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UKUPNO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82.259.811,00kn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032" y="855808"/>
            <a:ext cx="782408" cy="84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611640" y="690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sr-Latn-R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Prema </a:t>
            </a:r>
            <a:r>
              <a:rPr lang="sr-Latn-R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organizacijskoj</a:t>
            </a:r>
            <a:r>
              <a:rPr lang="sr-Latn-R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klasifikaciji, rashodi i izdaci </a:t>
            </a:r>
            <a:r>
              <a:rPr lang="sr-Latn-R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raspodijeljeni</a:t>
            </a:r>
            <a:r>
              <a:rPr lang="sr-Latn-R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su u razdjele i glave :</a:t>
            </a:r>
            <a:endParaRPr lang="sr-Latn-RS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graphicFrame>
        <p:nvGraphicFramePr>
          <p:cNvPr id="92" name="Table 2"/>
          <p:cNvGraphicFramePr/>
          <p:nvPr>
            <p:extLst>
              <p:ext uri="{D42A27DB-BD31-4B8C-83A1-F6EECF244321}">
                <p14:modId xmlns:p14="http://schemas.microsoft.com/office/powerpoint/2010/main" val="2220064827"/>
              </p:ext>
            </p:extLst>
          </p:nvPr>
        </p:nvGraphicFramePr>
        <p:xfrm>
          <a:off x="627840" y="1114200"/>
          <a:ext cx="8146800" cy="5555160"/>
        </p:xfrm>
        <a:graphic>
          <a:graphicData uri="http://schemas.openxmlformats.org/drawingml/2006/table">
            <a:tbl>
              <a:tblPr/>
              <a:tblGrid>
                <a:gridCol w="959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Glava</a:t>
                      </a:r>
                      <a:endParaRPr lang="hr-H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Programi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Plan 2016.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Plan 2017.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Indeks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00101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Ured grada i upravljanja gradskom imovinom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13.558.689,00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10.394.431,00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77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00102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Vrtić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11.562.583,00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9.927.231,00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86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00103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Škole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1.212.150,00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1.170.644,00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97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00104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Ustanove u kulturi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12.363.198,00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11.358.575,00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92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00105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Šport i  tehnička kultura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3.017.295,00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1.743.000,00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58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00106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Zdravstvo i socijalna skrb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3.242.300,00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3.214.100,00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99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00201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UO za financije, turizam i gospodarstvo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4.580.000,00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4.886.625,00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107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2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00302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UO za komunalni sustav, prostorno planiranje i zaštitu okoliša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43.977.776,00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34.153.205,00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80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00303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Javna sigurnost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5.431.875,00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5.412.000,00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100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2160">
                <a:tc>
                  <a:txBody>
                    <a:bodyPr/>
                    <a:lstStyle/>
                    <a:p>
                      <a:endParaRPr lang="sr-Latn-R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 dirty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UKUPNO</a:t>
                      </a:r>
                      <a:endParaRPr lang="hr-H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98.945.866,00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1" strike="noStrike" spc="-1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82.259.811,00 kn</a:t>
                      </a:r>
                      <a:endParaRPr lang="hr-H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r-HR" sz="1800" b="0" strike="noStrike" spc="-1" dirty="0">
                          <a:solidFill>
                            <a:srgbClr val="FF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83</a:t>
                      </a:r>
                      <a:endParaRPr lang="hr-HR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sr-Latn-R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00101 – URED GRADA I UPRAVLJANJA GRADSKOM IMOVINOM</a:t>
            </a:r>
          </a:p>
        </p:txBody>
      </p:sp>
      <p:graphicFrame>
        <p:nvGraphicFramePr>
          <p:cNvPr id="94" name="Table 2"/>
          <p:cNvGraphicFramePr/>
          <p:nvPr>
            <p:extLst>
              <p:ext uri="{D42A27DB-BD31-4B8C-83A1-F6EECF244321}">
                <p14:modId xmlns:p14="http://schemas.microsoft.com/office/powerpoint/2010/main" val="398449231"/>
              </p:ext>
            </p:extLst>
          </p:nvPr>
        </p:nvGraphicFramePr>
        <p:xfrm>
          <a:off x="515880" y="1566360"/>
          <a:ext cx="7725600" cy="4670280"/>
        </p:xfrm>
        <a:graphic>
          <a:graphicData uri="http://schemas.openxmlformats.org/drawingml/2006/table">
            <a:tbl>
              <a:tblPr/>
              <a:tblGrid>
                <a:gridCol w="2575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5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5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2880">
                <a:tc>
                  <a:txBody>
                    <a:bodyPr/>
                    <a:lstStyle/>
                    <a:p>
                      <a:r>
                        <a:rPr lang="hr-HR" sz="1400" b="0" strike="noStrike" spc="-1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PROGRAM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strike="noStrike" spc="-1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OPIS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strike="noStrike" spc="-1" dirty="0">
                          <a:solidFill>
                            <a:schemeClr val="bg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SREDSTVA ZA REALIZACIJU</a:t>
                      </a:r>
                    </a:p>
                    <a:p>
                      <a:endParaRPr lang="hr-HR" sz="1400" b="0" strike="noStrike" spc="-1" dirty="0">
                        <a:solidFill>
                          <a:schemeClr val="bg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6200">
                <a:tc>
                  <a:txBody>
                    <a:bodyPr/>
                    <a:lstStyle/>
                    <a:p>
                      <a:r>
                        <a:rPr lang="hr-HR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Javna uprava i </a:t>
                      </a:r>
                      <a:r>
                        <a:rPr lang="hr-HR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administacija</a:t>
                      </a:r>
                      <a:endParaRPr lang="hr-HR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Funkcioniranje Gradskog vijeća, Gradonačelnika i radnih tijela i financiranje političkih stranaka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2.016.000,00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880">
                <a:tc>
                  <a:txBody>
                    <a:bodyPr/>
                    <a:lstStyle/>
                    <a:p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Mjesna samouprava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Potpomaganje djelovanju i radu mjesnih odbora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416.531,00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6000">
                <a:tc>
                  <a:txBody>
                    <a:bodyPr/>
                    <a:lstStyle/>
                    <a:p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Zaštita prava nacionalnih manjina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Financijska sredstva za redovan rad i funkcioniranje Vijeća srpske nacionalne manjine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37.000,00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3680">
                <a:tc>
                  <a:txBody>
                    <a:bodyPr/>
                    <a:lstStyle/>
                    <a:p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Redovna djelatnost upravnih tijela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Sredstva za plaće zaposlenih u upravnim tijelima JLS, mat. Troškovi, investicije u upravne prostore i sl.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7.924.900,00 kn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631428"/>
            <a:ext cx="782408" cy="84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sr-Latn-R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00102  VRTIĆI</a:t>
            </a:r>
          </a:p>
        </p:txBody>
      </p:sp>
      <p:sp>
        <p:nvSpPr>
          <p:cNvPr id="96" name="TextShape 2"/>
          <p:cNvSpPr txBox="1"/>
          <p:nvPr/>
        </p:nvSpPr>
        <p:spPr>
          <a:xfrm>
            <a:off x="683568" y="1559104"/>
            <a:ext cx="6939720" cy="444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 A02 1104 – Predškolski odgoj i obrazovanje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Dječji vrtić Cvrčak ustrojen je za rad u pet objekata 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a) Redoviti program -  osigurati uvjete za optimalan djetetov razvoj </a:t>
            </a: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b) Radionice – "Mali istraživači" i "Katolički vjerski odgoj"</a:t>
            </a: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c) Opremanje vrtića </a:t>
            </a: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d) Tekuće i investicijsko održavanje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Za realizaciju programa planirano je:</a:t>
            </a:r>
          </a:p>
          <a:p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9.927.231,00 kn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Iz Proračuna: 7.859.838,00 kn</a:t>
            </a: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Iz vlastitih sredstava: 1.932.593,00 kn</a:t>
            </a: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Iz Ministarstva: 134.600,00 kn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72320"/>
            <a:ext cx="782408" cy="845000"/>
          </a:xfrm>
          <a:prstGeom prst="rect">
            <a:avLst/>
          </a:prstGeom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714106"/>
            <a:ext cx="3365756" cy="2235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sr-Latn-R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00103 ŠKOLE</a:t>
            </a:r>
          </a:p>
        </p:txBody>
      </p:sp>
      <p:sp>
        <p:nvSpPr>
          <p:cNvPr id="98" name="TextShape 2"/>
          <p:cNvSpPr txBox="1"/>
          <p:nvPr/>
        </p:nvSpPr>
        <p:spPr>
          <a:xfrm>
            <a:off x="636480" y="1864400"/>
            <a:ext cx="7870680" cy="3161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 A03 1106 – izvannastavni programi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Cilj: financiranje i sufinanciranje aktivnosti </a:t>
            </a: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izvan zakona propisanih obveznih aktivnosti</a:t>
            </a: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– </a:t>
            </a: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Grad Mali Lošinj podiže </a:t>
            </a: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razinu odgojno – obrazovnog procesa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Potrebna sredstva: </a:t>
            </a: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1.170.644,00 kn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Osnovna škola: 430.000,00 kn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Srednja škola: 100.000,00 kn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Stipendije studentima – oko 80 studenata: 637.844,00 kn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Stipendiranje jednog studenta iz Vukovara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624" y="572320"/>
            <a:ext cx="782408" cy="845000"/>
          </a:xfrm>
          <a:prstGeom prst="rect">
            <a:avLst/>
          </a:prstGeom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618" y="5017856"/>
            <a:ext cx="2510011" cy="16397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sr-Latn-R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00104 USTANOVE U KULTURI</a:t>
            </a:r>
            <a:r>
              <a:rPr lang="sr-Latn-R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</a:p>
        </p:txBody>
      </p:sp>
      <p:sp>
        <p:nvSpPr>
          <p:cNvPr id="100" name="TextShape 2"/>
          <p:cNvSpPr txBox="1"/>
          <p:nvPr/>
        </p:nvSpPr>
        <p:spPr>
          <a:xfrm>
            <a:off x="683568" y="1700808"/>
            <a:ext cx="7488832" cy="367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 A04 1108 – Promicanje kulture        10.398.575,00 kn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 A04 1109 – Razvoj civilnog društva     960.000,00 kn 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Osiguranje uvjeta za funkcioniranje ustanova u vlasništvu Grada</a:t>
            </a: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Djelovanje 4 ustanove u kulturi:</a:t>
            </a: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Pučko otvoreno učilište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Gradska knjižnica i čitaonica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Lošinjski muzej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Muzej </a:t>
            </a:r>
            <a:r>
              <a:rPr lang="hr-HR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apoksiomena</a:t>
            </a:r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Sredstva za realizaciju:</a:t>
            </a:r>
          </a:p>
          <a:p>
            <a:r>
              <a:rPr lang="hr-H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11.358.575,00 kn  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2828" y="572320"/>
            <a:ext cx="782408" cy="8450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284984"/>
            <a:ext cx="4760205" cy="3142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1277</Words>
  <Application>Microsoft Office PowerPoint</Application>
  <PresentationFormat>On-screen Show (4:3)</PresentationFormat>
  <Paragraphs>337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Courier New</vt:lpstr>
      <vt:lpstr>DejaVu Sans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00201 UPRAVNI ODJEL ZA FINANCIJE, TURIZAM I GOSPODARSTVO</vt:lpstr>
      <vt:lpstr>00302 UPRAVNI ODJEL ZA KOMUNALNI SUSTAV, PROSTORNO PLANIRANJE I ZAŠTITU OKOLIŠA</vt:lpstr>
      <vt:lpstr>00302 UPRAVNI ODJEL ZA KOMUNALNI SUSTAV, PROSTORNO PLANIRANJE I ZAŠTITU OKOLIŠA</vt:lpstr>
      <vt:lpstr>00302 UPRAVNI ODJEL ZA KOMUNALNI SUSTAV, PROSTORNO PLANIRANJE I ZAŠTITU OKOLIŠA</vt:lpstr>
      <vt:lpstr>00303 JAVNA SIGURNOST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PRIJEDOLOG PRORAČUNA GRADA MALOG LOŠINJA ZA 2017. GODINU</dc:title>
  <dc:creator>Jasminka Mančić</dc:creator>
  <cp:lastModifiedBy>Martina Krajina</cp:lastModifiedBy>
  <cp:revision>31</cp:revision>
  <cp:lastPrinted>2016-12-08T14:02:51Z</cp:lastPrinted>
  <dcterms:created xsi:type="dcterms:W3CDTF">2016-12-07T12:46:06Z</dcterms:created>
  <dcterms:modified xsi:type="dcterms:W3CDTF">2016-12-13T06:56:07Z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Prikaz na zaslonu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</Properties>
</file>